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  <p:embeddedFont>
      <p:font typeface="Garamond" panose="02020404030301010803" pitchFamily="18" charset="0"/>
      <p:regular r:id="rId11"/>
      <p:bold r:id="rId12"/>
      <p:italic r:id="rId13"/>
    </p:embeddedFont>
    <p:embeddedFont>
      <p:font typeface="Times New Roman" panose="02020603050405020304" pitchFamily="18" charset="0"/>
      <p:regular r:id="rId14"/>
    </p:embeddedFont>
    <p:embeddedFont>
      <p:font typeface="Times New Roman Bold" panose="02020803070505020304" pitchFamily="18" charset="0"/>
      <p:regular r:id="rId15"/>
      <p:bold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4" d="100"/>
          <a:sy n="54" d="100"/>
        </p:scale>
        <p:origin x="749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9D957">
                <a:alpha val="100000"/>
              </a:srgbClr>
            </a:gs>
            <a:gs pos="100000">
              <a:srgbClr val="C9E26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3238" cy="10284321"/>
            <a:chOff x="0" y="0"/>
            <a:chExt cx="24377650" cy="13712428"/>
          </a:xfrm>
        </p:grpSpPr>
        <p:sp>
          <p:nvSpPr>
            <p:cNvPr id="3" name="Freeform 3" descr="HD-PanelContent-GrommetsCombined.png"/>
            <p:cNvSpPr/>
            <p:nvPr/>
          </p:nvSpPr>
          <p:spPr>
            <a:xfrm>
              <a:off x="0" y="0"/>
              <a:ext cx="24377650" cy="13712444"/>
            </a:xfrm>
            <a:custGeom>
              <a:avLst/>
              <a:gdLst/>
              <a:ahLst/>
              <a:cxnLst/>
              <a:rect l="l" t="t" r="r" b="b"/>
              <a:pathLst>
                <a:path w="24377650" h="13712444">
                  <a:moveTo>
                    <a:pt x="0" y="0"/>
                  </a:moveTo>
                  <a:lnTo>
                    <a:pt x="24377650" y="0"/>
                  </a:lnTo>
                  <a:lnTo>
                    <a:pt x="24377650" y="13712444"/>
                  </a:lnTo>
                  <a:lnTo>
                    <a:pt x="0" y="13712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18283238" cy="10284321"/>
            <a:chOff x="0" y="0"/>
            <a:chExt cx="24377650" cy="13712428"/>
          </a:xfrm>
        </p:grpSpPr>
        <p:sp>
          <p:nvSpPr>
            <p:cNvPr id="5" name="Freeform 5" descr="HD-PanelTitle-GrommetsCombined.png"/>
            <p:cNvSpPr/>
            <p:nvPr/>
          </p:nvSpPr>
          <p:spPr>
            <a:xfrm>
              <a:off x="0" y="0"/>
              <a:ext cx="24377650" cy="13712444"/>
            </a:xfrm>
            <a:custGeom>
              <a:avLst/>
              <a:gdLst/>
              <a:ahLst/>
              <a:cxnLst/>
              <a:rect l="l" t="t" r="r" b="b"/>
              <a:pathLst>
                <a:path w="24377650" h="13712444">
                  <a:moveTo>
                    <a:pt x="0" y="0"/>
                  </a:moveTo>
                  <a:lnTo>
                    <a:pt x="24377650" y="0"/>
                  </a:lnTo>
                  <a:lnTo>
                    <a:pt x="24377650" y="13712444"/>
                  </a:lnTo>
                  <a:lnTo>
                    <a:pt x="0" y="13712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</p:grpSp>
      <p:sp>
        <p:nvSpPr>
          <p:cNvPr id="6" name="AutoShape 6"/>
          <p:cNvSpPr/>
          <p:nvPr/>
        </p:nvSpPr>
        <p:spPr>
          <a:xfrm rot="7988">
            <a:off x="4026678" y="5283196"/>
            <a:ext cx="10247342" cy="0"/>
          </a:xfrm>
          <a:prstGeom prst="line">
            <a:avLst/>
          </a:prstGeom>
          <a:ln w="9525" cap="rnd">
            <a:solidFill>
              <a:srgbClr val="AB946B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TextBox 7"/>
          <p:cNvSpPr txBox="1"/>
          <p:nvPr/>
        </p:nvSpPr>
        <p:spPr>
          <a:xfrm>
            <a:off x="2333193" y="1137906"/>
            <a:ext cx="13813340" cy="18250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42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PLUNGĖS „RYTO“ PAGRINDINĖ MOKYKLA</a:t>
            </a:r>
          </a:p>
          <a:p>
            <a:pPr algn="ctr">
              <a:lnSpc>
                <a:spcPts val="6480"/>
              </a:lnSpc>
            </a:pPr>
            <a:endParaRPr lang="en-US" sz="4200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  <a:p>
            <a:pPr algn="ctr">
              <a:lnSpc>
                <a:spcPts val="5040"/>
              </a:lnSpc>
            </a:pPr>
            <a:endParaRPr lang="en-US" sz="4200" b="1" dirty="0">
              <a:solidFill>
                <a:srgbClr val="000000"/>
              </a:solidFill>
              <a:latin typeface="Times New Roman Bold"/>
              <a:ea typeface="Times New Roman Bold"/>
              <a:cs typeface="Times New Roman Bold"/>
              <a:sym typeface="Times New Roman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400300" y="2728912"/>
            <a:ext cx="19850100" cy="3789875"/>
            <a:chOff x="0" y="-19050"/>
            <a:chExt cx="26466800" cy="5053166"/>
          </a:xfrm>
        </p:grpSpPr>
        <p:sp>
          <p:nvSpPr>
            <p:cNvPr id="9" name="Freeform 9"/>
            <p:cNvSpPr/>
            <p:nvPr/>
          </p:nvSpPr>
          <p:spPr>
            <a:xfrm>
              <a:off x="2286000" y="1073685"/>
              <a:ext cx="24180800" cy="3079217"/>
            </a:xfrm>
            <a:custGeom>
              <a:avLst/>
              <a:gdLst/>
              <a:ahLst/>
              <a:cxnLst/>
              <a:rect l="l" t="t" r="r" b="b"/>
              <a:pathLst>
                <a:path w="17983200" h="5034116">
                  <a:moveTo>
                    <a:pt x="0" y="0"/>
                  </a:moveTo>
                  <a:lnTo>
                    <a:pt x="17983200" y="0"/>
                  </a:lnTo>
                  <a:lnTo>
                    <a:pt x="17983200" y="5034116"/>
                  </a:lnTo>
                  <a:lnTo>
                    <a:pt x="0" y="503411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lt-LT" dirty="0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9050"/>
              <a:ext cx="17983200" cy="5053166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040"/>
                </a:lnSpc>
              </a:pPr>
              <a:r>
                <a:rPr lang="en-US" sz="4200" b="1" dirty="0" err="1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Mokinių</a:t>
              </a:r>
              <a:r>
                <a:rPr lang="en-US" sz="4200" b="1" dirty="0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200" b="1" dirty="0" err="1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iniciatyvų</a:t>
              </a:r>
              <a:r>
                <a:rPr lang="en-US" sz="4200" b="1" dirty="0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200" b="1" dirty="0" err="1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projektai</a:t>
              </a:r>
              <a:endParaRPr lang="en-US" sz="42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ctr">
                <a:lnSpc>
                  <a:spcPts val="5040"/>
                </a:lnSpc>
              </a:pPr>
              <a:r>
                <a:rPr lang="en-US" sz="4200" b="1" dirty="0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2025 m. 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9D957">
                <a:alpha val="100000"/>
              </a:srgbClr>
            </a:gs>
            <a:gs pos="100000">
              <a:srgbClr val="C9E26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3238" cy="10284321"/>
            <a:chOff x="0" y="0"/>
            <a:chExt cx="24377650" cy="13712428"/>
          </a:xfrm>
        </p:grpSpPr>
        <p:sp>
          <p:nvSpPr>
            <p:cNvPr id="3" name="Freeform 3" descr="HD-PanelContent-GrommetsCombined.png"/>
            <p:cNvSpPr/>
            <p:nvPr/>
          </p:nvSpPr>
          <p:spPr>
            <a:xfrm>
              <a:off x="0" y="0"/>
              <a:ext cx="24377650" cy="13712444"/>
            </a:xfrm>
            <a:custGeom>
              <a:avLst/>
              <a:gdLst/>
              <a:ahLst/>
              <a:cxnLst/>
              <a:rect l="l" t="t" r="r" b="b"/>
              <a:pathLst>
                <a:path w="24377650" h="13712444">
                  <a:moveTo>
                    <a:pt x="0" y="0"/>
                  </a:moveTo>
                  <a:lnTo>
                    <a:pt x="24377650" y="0"/>
                  </a:lnTo>
                  <a:lnTo>
                    <a:pt x="24377650" y="13712444"/>
                  </a:lnTo>
                  <a:lnTo>
                    <a:pt x="0" y="13712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 rot="5791">
            <a:off x="2082337" y="3632199"/>
            <a:ext cx="14134780" cy="0"/>
          </a:xfrm>
          <a:prstGeom prst="line">
            <a:avLst/>
          </a:prstGeom>
          <a:ln w="9525" cap="rnd">
            <a:solidFill>
              <a:srgbClr val="AB946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908929" y="1447038"/>
            <a:ext cx="14107820" cy="1783080"/>
            <a:chOff x="0" y="0"/>
            <a:chExt cx="18810426" cy="23774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810425" cy="2377440"/>
            </a:xfrm>
            <a:custGeom>
              <a:avLst/>
              <a:gdLst/>
              <a:ahLst/>
              <a:cxnLst/>
              <a:rect l="l" t="t" r="r" b="b"/>
              <a:pathLst>
                <a:path w="18810425" h="2377440">
                  <a:moveTo>
                    <a:pt x="0" y="0"/>
                  </a:moveTo>
                  <a:lnTo>
                    <a:pt x="18810425" y="0"/>
                  </a:lnTo>
                  <a:lnTo>
                    <a:pt x="18810425" y="2377440"/>
                  </a:lnTo>
                  <a:lnTo>
                    <a:pt x="0" y="23774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8810426" cy="24155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4400" b="1" dirty="0" err="1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Konkurse</a:t>
              </a:r>
              <a:r>
                <a:rPr lang="en-US" sz="4400" b="1" dirty="0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dalyvavo</a:t>
              </a:r>
              <a:r>
                <a:rPr lang="en-US" sz="4400" b="1" dirty="0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du  </a:t>
              </a:r>
              <a:r>
                <a:rPr lang="en-US" sz="4400" b="1" dirty="0" err="1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projektai</a:t>
              </a:r>
              <a:r>
                <a:rPr lang="en-US" sz="4400" b="1" dirty="0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: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082347" y="3984307"/>
            <a:ext cx="14134760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„</a:t>
            </a:r>
            <a:r>
              <a:rPr lang="en-US" sz="4400" b="1" dirty="0" err="1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Pertraukas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4400" b="1" dirty="0" err="1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leiskime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4400" b="1" dirty="0" err="1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aktyviai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“</a:t>
            </a: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en-US" sz="4400" dirty="0" err="1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balsavo</a:t>
            </a: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101</a:t>
            </a: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dirty="0" err="1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mokinys</a:t>
            </a: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  <a:p>
            <a:pPr marL="760095" lvl="1" indent="-380048" algn="l">
              <a:lnSpc>
                <a:spcPts val="5040"/>
              </a:lnSpc>
            </a:pPr>
            <a:endParaRPr lang="en-US" sz="4400" dirty="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0095" lvl="1" indent="-380048" algn="l">
              <a:lnSpc>
                <a:spcPts val="5040"/>
              </a:lnSpc>
            </a:pPr>
            <a:endParaRPr lang="en-US" sz="4200" dirty="0">
              <a:solidFill>
                <a:srgbClr val="262626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760095" lvl="1" indent="-380048" algn="l">
              <a:lnSpc>
                <a:spcPts val="5040"/>
              </a:lnSpc>
              <a:buFont typeface="Arial"/>
              <a:buChar char="•"/>
            </a:pP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„</a:t>
            </a:r>
            <a:r>
              <a:rPr lang="en-US" sz="4400" b="1" dirty="0" err="1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Surūšiuok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4400" b="1" dirty="0" err="1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ir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 </a:t>
            </a:r>
            <a:r>
              <a:rPr lang="en-US" sz="4400" b="1" dirty="0" err="1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pailsėk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“ </a:t>
            </a:r>
            <a:r>
              <a:rPr lang="en-US" sz="4400" dirty="0" err="1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balsavo</a:t>
            </a: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b="1" dirty="0">
                <a:solidFill>
                  <a:srgbClr val="262626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41</a:t>
            </a: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400" dirty="0" err="1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mokinys</a:t>
            </a:r>
            <a:r>
              <a:rPr lang="en-US" sz="4400" dirty="0">
                <a:solidFill>
                  <a:srgbClr val="262626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9D957">
                <a:alpha val="100000"/>
              </a:srgbClr>
            </a:gs>
            <a:gs pos="100000">
              <a:srgbClr val="C9E26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3238" cy="10284321"/>
            <a:chOff x="0" y="0"/>
            <a:chExt cx="24377650" cy="13712428"/>
          </a:xfrm>
        </p:grpSpPr>
        <p:sp>
          <p:nvSpPr>
            <p:cNvPr id="3" name="Freeform 3" descr="HD-PanelContent-GrommetsCombined.png"/>
            <p:cNvSpPr/>
            <p:nvPr/>
          </p:nvSpPr>
          <p:spPr>
            <a:xfrm>
              <a:off x="0" y="0"/>
              <a:ext cx="24377650" cy="13712444"/>
            </a:xfrm>
            <a:custGeom>
              <a:avLst/>
              <a:gdLst/>
              <a:ahLst/>
              <a:cxnLst/>
              <a:rect l="l" t="t" r="r" b="b"/>
              <a:pathLst>
                <a:path w="24377650" h="13712444">
                  <a:moveTo>
                    <a:pt x="0" y="0"/>
                  </a:moveTo>
                  <a:lnTo>
                    <a:pt x="24377650" y="0"/>
                  </a:lnTo>
                  <a:lnTo>
                    <a:pt x="24377650" y="13712444"/>
                  </a:lnTo>
                  <a:lnTo>
                    <a:pt x="0" y="13712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 rot="5791">
            <a:off x="2082337" y="3632199"/>
            <a:ext cx="14134780" cy="0"/>
          </a:xfrm>
          <a:prstGeom prst="line">
            <a:avLst/>
          </a:prstGeom>
          <a:ln w="9525" cap="rnd">
            <a:solidFill>
              <a:srgbClr val="AB946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965198" y="929481"/>
            <a:ext cx="10541001" cy="2627785"/>
            <a:chOff x="-1" y="-47625"/>
            <a:chExt cx="14054669" cy="350371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485438" cy="3456088"/>
            </a:xfrm>
            <a:custGeom>
              <a:avLst/>
              <a:gdLst/>
              <a:ahLst/>
              <a:cxnLst/>
              <a:rect l="l" t="t" r="r" b="b"/>
              <a:pathLst>
                <a:path w="12485438" h="3456088">
                  <a:moveTo>
                    <a:pt x="0" y="0"/>
                  </a:moveTo>
                  <a:lnTo>
                    <a:pt x="12485438" y="0"/>
                  </a:lnTo>
                  <a:lnTo>
                    <a:pt x="12485438" y="3456088"/>
                  </a:lnTo>
                  <a:lnTo>
                    <a:pt x="0" y="3456088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-1" y="-47625"/>
              <a:ext cx="14054669" cy="350371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128"/>
                </a:lnSpc>
              </a:pPr>
              <a:r>
                <a:rPr lang="en-US" sz="4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Įgyvendintas</a:t>
              </a:r>
              <a:r>
                <a:rPr lang="en-US" sz="4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projektas</a:t>
              </a:r>
              <a:r>
                <a:rPr lang="en-US" sz="4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endParaRPr lang="lt-LT" sz="4400" b="1" dirty="0">
                <a:solidFill>
                  <a:srgbClr val="000000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endParaRPr>
            </a:p>
            <a:p>
              <a:pPr algn="ctr">
                <a:lnSpc>
                  <a:spcPts val="7128"/>
                </a:lnSpc>
              </a:pPr>
              <a:r>
                <a:rPr lang="en-US" sz="4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„</a:t>
              </a:r>
              <a:r>
                <a:rPr lang="en-US" sz="4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Pertraukas</a:t>
              </a:r>
              <a:r>
                <a:rPr lang="en-US" sz="4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leiskime</a:t>
              </a:r>
              <a:r>
                <a:rPr lang="en-US" sz="4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 </a:t>
              </a:r>
              <a:r>
                <a:rPr lang="en-US" sz="4400" b="1" dirty="0" err="1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aktyviai</a:t>
              </a:r>
              <a:r>
                <a:rPr lang="en-US" sz="4400" b="1" dirty="0">
                  <a:solidFill>
                    <a:srgbClr val="000000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“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2093901" y="395314"/>
            <a:ext cx="5295572" cy="4587516"/>
            <a:chOff x="0" y="0"/>
            <a:chExt cx="7060762" cy="611668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060819" cy="6116701"/>
            </a:xfrm>
            <a:custGeom>
              <a:avLst/>
              <a:gdLst/>
              <a:ahLst/>
              <a:cxnLst/>
              <a:rect l="l" t="t" r="r" b="b"/>
              <a:pathLst>
                <a:path w="7060819" h="6116701">
                  <a:moveTo>
                    <a:pt x="0" y="0"/>
                  </a:moveTo>
                  <a:lnTo>
                    <a:pt x="7060819" y="0"/>
                  </a:lnTo>
                  <a:lnTo>
                    <a:pt x="7060819" y="6116701"/>
                  </a:lnTo>
                  <a:lnTo>
                    <a:pt x="0" y="61167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520" b="-7519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2093904" y="5304170"/>
            <a:ext cx="5295570" cy="4756682"/>
            <a:chOff x="0" y="0"/>
            <a:chExt cx="7060760" cy="6342242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7060819" cy="6342253"/>
            </a:xfrm>
            <a:custGeom>
              <a:avLst/>
              <a:gdLst/>
              <a:ahLst/>
              <a:cxnLst/>
              <a:rect l="l" t="t" r="r" b="b"/>
              <a:pathLst>
                <a:path w="7060819" h="6342253">
                  <a:moveTo>
                    <a:pt x="0" y="0"/>
                  </a:moveTo>
                  <a:lnTo>
                    <a:pt x="7060819" y="0"/>
                  </a:lnTo>
                  <a:lnTo>
                    <a:pt x="7060819" y="6342253"/>
                  </a:lnTo>
                  <a:lnTo>
                    <a:pt x="0" y="63422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7147" r="-17146"/>
              </a:stretch>
            </a:blipFill>
          </p:spPr>
        </p:sp>
      </p:grpSp>
      <p:sp>
        <p:nvSpPr>
          <p:cNvPr id="14" name="Stačiakampis 13">
            <a:extLst>
              <a:ext uri="{FF2B5EF4-FFF2-40B4-BE49-F238E27FC236}">
                <a16:creationId xmlns:a16="http://schemas.microsoft.com/office/drawing/2014/main" id="{57DBC139-15E5-4284-A6AE-FE01B7C8FE69}"/>
              </a:ext>
            </a:extLst>
          </p:cNvPr>
          <p:cNvSpPr/>
          <p:nvPr/>
        </p:nvSpPr>
        <p:spPr>
          <a:xfrm>
            <a:off x="1752600" y="3998022"/>
            <a:ext cx="9447579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Antrajame ir trečiajame aukštuose įrengtos modernios poilsio erdvės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 stalo ledo ritulio ir futbolo žaidimais bei patogiais minkštasuoliais.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 pertraukas mokiniai čia aktyviai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žaidžia, ilsisi ir bendrauja.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 zonos tapo mėgstamomis susitikimų vietomis, kur mokiniai mielai renkasi,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draugiškai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leidžia laiką ir stiprina bendruomeniškumą.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9D957">
                <a:alpha val="100000"/>
              </a:srgbClr>
            </a:gs>
            <a:gs pos="100000">
              <a:srgbClr val="C9E26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3238" cy="10284321"/>
            <a:chOff x="0" y="0"/>
            <a:chExt cx="24377650" cy="13712428"/>
          </a:xfrm>
        </p:grpSpPr>
        <p:sp>
          <p:nvSpPr>
            <p:cNvPr id="3" name="Freeform 3" descr="HD-PanelContent-GrommetsCombined.png"/>
            <p:cNvSpPr/>
            <p:nvPr/>
          </p:nvSpPr>
          <p:spPr>
            <a:xfrm>
              <a:off x="0" y="0"/>
              <a:ext cx="24377650" cy="13712444"/>
            </a:xfrm>
            <a:custGeom>
              <a:avLst/>
              <a:gdLst/>
              <a:ahLst/>
              <a:cxnLst/>
              <a:rect l="l" t="t" r="r" b="b"/>
              <a:pathLst>
                <a:path w="24377650" h="13712444">
                  <a:moveTo>
                    <a:pt x="0" y="0"/>
                  </a:moveTo>
                  <a:lnTo>
                    <a:pt x="24377650" y="0"/>
                  </a:lnTo>
                  <a:lnTo>
                    <a:pt x="24377650" y="13712444"/>
                  </a:lnTo>
                  <a:lnTo>
                    <a:pt x="0" y="13712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2669323" y="776287"/>
            <a:ext cx="5760000" cy="3960000"/>
            <a:chOff x="0" y="0"/>
            <a:chExt cx="8099426" cy="593725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099425" cy="5937250"/>
            </a:xfrm>
            <a:custGeom>
              <a:avLst/>
              <a:gdLst/>
              <a:ahLst/>
              <a:cxnLst/>
              <a:rect l="l" t="t" r="r" b="b"/>
              <a:pathLst>
                <a:path w="8099425" h="5937250">
                  <a:moveTo>
                    <a:pt x="0" y="0"/>
                  </a:moveTo>
                  <a:lnTo>
                    <a:pt x="8099425" y="0"/>
                  </a:lnTo>
                  <a:lnTo>
                    <a:pt x="8099425" y="5937250"/>
                  </a:lnTo>
                  <a:lnTo>
                    <a:pt x="0" y="59372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500" b="-32619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2669323" y="5253038"/>
            <a:ext cx="5760000" cy="3960000"/>
            <a:chOff x="0" y="0"/>
            <a:chExt cx="8097800" cy="5937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097774" cy="5937758"/>
            </a:xfrm>
            <a:custGeom>
              <a:avLst/>
              <a:gdLst/>
              <a:ahLst/>
              <a:cxnLst/>
              <a:rect l="l" t="t" r="r" b="b"/>
              <a:pathLst>
                <a:path w="8097774" h="5937758">
                  <a:moveTo>
                    <a:pt x="0" y="0"/>
                  </a:moveTo>
                  <a:lnTo>
                    <a:pt x="8097774" y="0"/>
                  </a:lnTo>
                  <a:lnTo>
                    <a:pt x="8097774" y="5937758"/>
                  </a:lnTo>
                  <a:lnTo>
                    <a:pt x="0" y="5937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1" t="1" r="-12725" b="-3541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9981131" y="5243513"/>
            <a:ext cx="5760000" cy="3960000"/>
          </a:xfrm>
          <a:custGeom>
            <a:avLst/>
            <a:gdLst/>
            <a:ahLst/>
            <a:cxnLst/>
            <a:rect l="l" t="t" r="r" b="b"/>
            <a:pathLst>
              <a:path w="8097774" h="5937758">
                <a:moveTo>
                  <a:pt x="0" y="0"/>
                </a:moveTo>
                <a:lnTo>
                  <a:pt x="8097774" y="0"/>
                </a:lnTo>
                <a:lnTo>
                  <a:pt x="8097774" y="5937758"/>
                </a:lnTo>
                <a:lnTo>
                  <a:pt x="0" y="593775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r="-41165" b="-3541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957319" y="792975"/>
            <a:ext cx="5760000" cy="3960000"/>
            <a:chOff x="0" y="0"/>
            <a:chExt cx="8097800" cy="5937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097774" cy="5937758"/>
            </a:xfrm>
            <a:custGeom>
              <a:avLst/>
              <a:gdLst/>
              <a:ahLst/>
              <a:cxnLst/>
              <a:rect l="l" t="t" r="r" b="b"/>
              <a:pathLst>
                <a:path w="8097774" h="5937758">
                  <a:moveTo>
                    <a:pt x="0" y="0"/>
                  </a:moveTo>
                  <a:lnTo>
                    <a:pt x="8097774" y="0"/>
                  </a:lnTo>
                  <a:lnTo>
                    <a:pt x="8097774" y="5937758"/>
                  </a:lnTo>
                  <a:lnTo>
                    <a:pt x="0" y="59377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972" b="-8981"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9D957">
                <a:alpha val="100000"/>
              </a:srgbClr>
            </a:gs>
            <a:gs pos="100000">
              <a:srgbClr val="C9E265">
                <a:alpha val="100000"/>
              </a:srgbClr>
            </a:gs>
          </a:gsLst>
          <a:lin ang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3238" cy="10284321"/>
            <a:chOff x="0" y="0"/>
            <a:chExt cx="24377650" cy="13712428"/>
          </a:xfrm>
        </p:grpSpPr>
        <p:sp>
          <p:nvSpPr>
            <p:cNvPr id="3" name="Freeform 3" descr="HD-PanelContent-GrommetsCombined.png"/>
            <p:cNvSpPr/>
            <p:nvPr/>
          </p:nvSpPr>
          <p:spPr>
            <a:xfrm>
              <a:off x="0" y="0"/>
              <a:ext cx="24377650" cy="13712444"/>
            </a:xfrm>
            <a:custGeom>
              <a:avLst/>
              <a:gdLst/>
              <a:ahLst/>
              <a:cxnLst/>
              <a:rect l="l" t="t" r="r" b="b"/>
              <a:pathLst>
                <a:path w="24377650" h="13712444">
                  <a:moveTo>
                    <a:pt x="0" y="0"/>
                  </a:moveTo>
                  <a:lnTo>
                    <a:pt x="24377650" y="0"/>
                  </a:lnTo>
                  <a:lnTo>
                    <a:pt x="24377650" y="13712444"/>
                  </a:lnTo>
                  <a:lnTo>
                    <a:pt x="0" y="137124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4" name="AutoShape 4"/>
          <p:cNvSpPr/>
          <p:nvPr/>
        </p:nvSpPr>
        <p:spPr>
          <a:xfrm rot="5791">
            <a:off x="2082337" y="3632199"/>
            <a:ext cx="14134780" cy="0"/>
          </a:xfrm>
          <a:prstGeom prst="line">
            <a:avLst/>
          </a:prstGeom>
          <a:ln w="9525" cap="rnd">
            <a:solidFill>
              <a:srgbClr val="AB946B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3344323" y="1841975"/>
            <a:ext cx="11594592" cy="1783080"/>
            <a:chOff x="0" y="0"/>
            <a:chExt cx="15459456" cy="237744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459456" cy="2377440"/>
            </a:xfrm>
            <a:custGeom>
              <a:avLst/>
              <a:gdLst/>
              <a:ahLst/>
              <a:cxnLst/>
              <a:rect l="l" t="t" r="r" b="b"/>
              <a:pathLst>
                <a:path w="15459456" h="2377440">
                  <a:moveTo>
                    <a:pt x="0" y="0"/>
                  </a:moveTo>
                  <a:lnTo>
                    <a:pt x="15459456" y="0"/>
                  </a:lnTo>
                  <a:lnTo>
                    <a:pt x="15459456" y="2377440"/>
                  </a:lnTo>
                  <a:lnTo>
                    <a:pt x="0" y="237744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38100"/>
              <a:ext cx="15459456" cy="241554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7920"/>
                </a:lnSpc>
              </a:pPr>
              <a:r>
                <a:rPr lang="en-US" sz="6600" b="1">
                  <a:solidFill>
                    <a:srgbClr val="262626"/>
                  </a:solidFill>
                  <a:latin typeface="Times New Roman Bold"/>
                  <a:ea typeface="Times New Roman Bold"/>
                  <a:cs typeface="Times New Roman Bold"/>
                  <a:sym typeface="Times New Roman Bold"/>
                </a:rPr>
                <a:t>Ačiū už dėmesį!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867561" y="5133975"/>
            <a:ext cx="13863889" cy="339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90"/>
              </a:lnSpc>
            </a:pPr>
            <a:endParaRPr/>
          </a:p>
          <a:p>
            <a:pPr algn="l">
              <a:lnSpc>
                <a:spcPts val="4490"/>
              </a:lnSpc>
            </a:pPr>
            <a:endParaRPr/>
          </a:p>
          <a:p>
            <a:pPr algn="l">
              <a:lnSpc>
                <a:spcPts val="4490"/>
              </a:lnSpc>
            </a:pPr>
            <a:r>
              <a:rPr lang="en-US" sz="3742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Parengė </a:t>
            </a:r>
          </a:p>
          <a:p>
            <a:pPr algn="l">
              <a:lnSpc>
                <a:spcPts val="4490"/>
              </a:lnSpc>
            </a:pPr>
            <a:r>
              <a:rPr lang="en-US" sz="3742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Neidas Leščiauskas</a:t>
            </a:r>
          </a:p>
          <a:p>
            <a:pPr algn="l">
              <a:lnSpc>
                <a:spcPts val="4490"/>
              </a:lnSpc>
            </a:pPr>
            <a:r>
              <a:rPr lang="en-US" sz="3742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Mokinių tarybos pirmininkas</a:t>
            </a:r>
          </a:p>
          <a:p>
            <a:pPr algn="l">
              <a:lnSpc>
                <a:spcPts val="4490"/>
              </a:lnSpc>
            </a:pPr>
            <a:r>
              <a:rPr lang="en-US" sz="3742">
                <a:solidFill>
                  <a:srgbClr val="262626"/>
                </a:solidFill>
                <a:latin typeface="Garamond"/>
                <a:ea typeface="Garamond"/>
                <a:cs typeface="Garamond"/>
                <a:sym typeface="Garamond"/>
              </a:rPr>
              <a:t>Mokinių iniciatyvų projekto „Pertraukas leiskime aktyviai” iniciatorius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112</Words>
  <Application>Microsoft Office PowerPoint</Application>
  <PresentationFormat>Pasirinktinai</PresentationFormat>
  <Paragraphs>20</Paragraphs>
  <Slides>5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6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5</vt:i4>
      </vt:variant>
    </vt:vector>
  </HeadingPairs>
  <TitlesOfParts>
    <vt:vector size="12" baseType="lpstr">
      <vt:lpstr>Times New Roman</vt:lpstr>
      <vt:lpstr>Wingdings</vt:lpstr>
      <vt:lpstr>Times New Roman Bold</vt:lpstr>
      <vt:lpstr>Calibri</vt:lpstr>
      <vt:lpstr>Garamond</vt:lpstr>
      <vt:lpstr>Arial</vt:lpstr>
      <vt:lpstr>Office Theme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„Pertraukas leiskime aktyviai“ balsavo 101 mokinys. „Surūšiuok ir pailsėk“ balsavo 41 mokinys.</dc:title>
  <dc:creator>Rita</dc:creator>
  <cp:lastModifiedBy>Rita Mačerauskienė</cp:lastModifiedBy>
  <cp:revision>3</cp:revision>
  <dcterms:created xsi:type="dcterms:W3CDTF">2006-08-16T00:00:00Z</dcterms:created>
  <dcterms:modified xsi:type="dcterms:W3CDTF">2025-11-19T05:51:58Z</dcterms:modified>
  <dc:identifier>DAG5Ei_kJqU</dc:identifier>
</cp:coreProperties>
</file>